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00" r:id="rId4"/>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19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387"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a:t>Kliknite sem a upravte štýl predlohy nadpisov.</a:t>
            </a:r>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Kliknite sem a upravte štýl predlohy podnadpisov.</a:t>
            </a:r>
          </a:p>
        </p:txBody>
      </p:sp>
      <p:sp>
        <p:nvSpPr>
          <p:cNvPr id="4" name="Zástupný symbol dátumu 3"/>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zvislého textu 2"/>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a:t>Kliknite sem a upravte štýl predlohy nadpisov.</a:t>
            </a:r>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obsahu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a:t>Kliknite sem a upravte štýl predlohy nadpisov.</a:t>
            </a:r>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Kliknite sem a upravte štýly predlohy textu.</a:t>
            </a:r>
          </a:p>
        </p:txBody>
      </p:sp>
      <p:sp>
        <p:nvSpPr>
          <p:cNvPr id="4" name="Zástupný symbol dátumu 3"/>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dátumu 4"/>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a:t>Kliknite sem a upravte štýl predlohy nadpisov.</a:t>
            </a:r>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symbol dátumu 6"/>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Kliknite sem a upravte štýl predlohy nadpisov.</a:t>
            </a:r>
          </a:p>
        </p:txBody>
      </p:sp>
      <p:sp>
        <p:nvSpPr>
          <p:cNvPr id="3" name="Zástupný symbol dátumu 2"/>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a:t>Kliknite sem a upravte štýl predlohy nadpisov.</a:t>
            </a:r>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Kliknite sem a upravte štýly predlohy textu.</a:t>
            </a:r>
          </a:p>
        </p:txBody>
      </p:sp>
      <p:sp>
        <p:nvSpPr>
          <p:cNvPr id="5" name="Zástupný symbol dátumu 4"/>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a:t>Kliknite sem a upravte štýl predlohy nadpisov.</a:t>
            </a:r>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Kliknite sem a upravte štýly predlohy textu.</a:t>
            </a:r>
          </a:p>
        </p:txBody>
      </p:sp>
      <p:sp>
        <p:nvSpPr>
          <p:cNvPr id="5" name="Zástupný symbol dátumu 4"/>
          <p:cNvSpPr>
            <a:spLocks noGrp="1"/>
          </p:cNvSpPr>
          <p:nvPr>
            <p:ph type="dt" sz="half" idx="10"/>
          </p:nvPr>
        </p:nvSpPr>
        <p:spPr/>
        <p:txBody>
          <a:bodyPr/>
          <a:lstStyle/>
          <a:p>
            <a:fld id="{7BBB4C98-8880-45CE-A308-16796F1A91E5}" type="datetimeFigureOut">
              <a:rPr lang="sk-SK" smtClean="0"/>
              <a:pPr/>
              <a:t>16. 11. 2020</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DA20FB19-1D79-44A8-976F-B99B24F784DB}" type="slidenum">
              <a:rPr lang="sk-SK" smtClean="0"/>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a:t>Kliknite sem a upravte štýl predlohy nadpisov.</a:t>
            </a:r>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BB4C98-8880-45CE-A308-16796F1A91E5}" type="datetimeFigureOut">
              <a:rPr lang="sk-SK" smtClean="0"/>
              <a:pPr/>
              <a:t>16. 11. 2020</a:t>
            </a:fld>
            <a:endParaRPr lang="sk-SK"/>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20FB19-1D79-44A8-976F-B99B24F784DB}"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ok 3" descr="1.jpg"/>
          <p:cNvPicPr>
            <a:picLocks noChangeAspect="1"/>
          </p:cNvPicPr>
          <p:nvPr/>
        </p:nvPicPr>
        <p:blipFill>
          <a:blip r:embed="rId2" cstate="print"/>
          <a:srcRect b="19824"/>
          <a:stretch>
            <a:fillRect/>
          </a:stretch>
        </p:blipFill>
        <p:spPr>
          <a:xfrm>
            <a:off x="0" y="-101600"/>
            <a:ext cx="9144000" cy="4653136"/>
          </a:xfrm>
          <a:prstGeom prst="rect">
            <a:avLst/>
          </a:prstGeom>
        </p:spPr>
      </p:pic>
      <p:sp>
        <p:nvSpPr>
          <p:cNvPr id="2" name="Nadpis 1"/>
          <p:cNvSpPr>
            <a:spLocks noGrp="1"/>
          </p:cNvSpPr>
          <p:nvPr>
            <p:ph type="ctrTitle"/>
          </p:nvPr>
        </p:nvSpPr>
        <p:spPr>
          <a:xfrm>
            <a:off x="539552" y="748560"/>
            <a:ext cx="5184576" cy="648072"/>
          </a:xfrm>
        </p:spPr>
        <p:txBody>
          <a:bodyPr>
            <a:noAutofit/>
          </a:bodyPr>
          <a:lstStyle/>
          <a:p>
            <a:pPr algn="l"/>
            <a:r>
              <a:rPr lang="cs-CZ" sz="6000" baseline="30000" dirty="0" err="1">
                <a:solidFill>
                  <a:schemeClr val="bg1"/>
                </a:solidFill>
              </a:rPr>
              <a:t>Danube</a:t>
            </a:r>
            <a:r>
              <a:rPr lang="cs-CZ" sz="6000" baseline="30000" dirty="0">
                <a:solidFill>
                  <a:schemeClr val="bg1"/>
                </a:solidFill>
              </a:rPr>
              <a:t> Region </a:t>
            </a:r>
            <a:r>
              <a:rPr lang="cs-CZ" sz="6000" baseline="30000" dirty="0" err="1">
                <a:solidFill>
                  <a:schemeClr val="bg1"/>
                </a:solidFill>
              </a:rPr>
              <a:t>Strategy</a:t>
            </a:r>
            <a:endParaRPr lang="sk-SK" sz="6000" baseline="30000" dirty="0">
              <a:solidFill>
                <a:schemeClr val="bg1"/>
              </a:solidFill>
            </a:endParaRPr>
          </a:p>
        </p:txBody>
      </p:sp>
      <p:sp>
        <p:nvSpPr>
          <p:cNvPr id="3" name="Podnadpis 2"/>
          <p:cNvSpPr>
            <a:spLocks noGrp="1"/>
          </p:cNvSpPr>
          <p:nvPr>
            <p:ph type="subTitle" idx="1"/>
          </p:nvPr>
        </p:nvSpPr>
        <p:spPr>
          <a:xfrm>
            <a:off x="539552" y="1429993"/>
            <a:ext cx="4896544" cy="576064"/>
          </a:xfrm>
        </p:spPr>
        <p:txBody>
          <a:bodyPr>
            <a:noAutofit/>
          </a:bodyPr>
          <a:lstStyle/>
          <a:p>
            <a:pPr algn="l"/>
            <a:r>
              <a:rPr lang="cs-CZ" sz="6000" baseline="30000" dirty="0" err="1">
                <a:solidFill>
                  <a:srgbClr val="D91965"/>
                </a:solidFill>
              </a:rPr>
              <a:t>Knowledge</a:t>
            </a:r>
            <a:r>
              <a:rPr lang="cs-CZ" sz="6000" baseline="30000" dirty="0">
                <a:solidFill>
                  <a:srgbClr val="D91965"/>
                </a:solidFill>
              </a:rPr>
              <a:t> Society</a:t>
            </a:r>
          </a:p>
        </p:txBody>
      </p:sp>
      <p:pic>
        <p:nvPicPr>
          <p:cNvPr id="5" name="Obrázok 4" descr="spoluk.png"/>
          <p:cNvPicPr>
            <a:picLocks noChangeAspect="1"/>
          </p:cNvPicPr>
          <p:nvPr/>
        </p:nvPicPr>
        <p:blipFill>
          <a:blip r:embed="rId3" cstate="print"/>
          <a:stretch>
            <a:fillRect/>
          </a:stretch>
        </p:blipFill>
        <p:spPr>
          <a:xfrm>
            <a:off x="1619672" y="3717032"/>
            <a:ext cx="6046171" cy="1791458"/>
          </a:xfrm>
          <a:prstGeom prst="rect">
            <a:avLst/>
          </a:prstGeom>
        </p:spPr>
      </p:pic>
      <p:pic>
        <p:nvPicPr>
          <p:cNvPr id="6" name="Obrázok 5" descr="loga.jpg"/>
          <p:cNvPicPr>
            <a:picLocks noChangeAspect="1"/>
          </p:cNvPicPr>
          <p:nvPr/>
        </p:nvPicPr>
        <p:blipFill>
          <a:blip r:embed="rId4" cstate="print"/>
          <a:stretch>
            <a:fillRect/>
          </a:stretch>
        </p:blipFill>
        <p:spPr>
          <a:xfrm>
            <a:off x="1115616" y="5993178"/>
            <a:ext cx="4176464" cy="645252"/>
          </a:xfrm>
          <a:prstGeom prst="rect">
            <a:avLst/>
          </a:prstGeom>
        </p:spPr>
      </p:pic>
      <p:pic>
        <p:nvPicPr>
          <p:cNvPr id="7" name="Obrázok 6" descr="Grb sa logotipom 2016 kolor ENG RGB.jpg"/>
          <p:cNvPicPr>
            <a:picLocks noChangeAspect="1"/>
          </p:cNvPicPr>
          <p:nvPr/>
        </p:nvPicPr>
        <p:blipFill>
          <a:blip r:embed="rId5" cstate="print"/>
          <a:stretch>
            <a:fillRect/>
          </a:stretch>
        </p:blipFill>
        <p:spPr>
          <a:xfrm>
            <a:off x="5436096" y="6215972"/>
            <a:ext cx="864096" cy="256067"/>
          </a:xfrm>
          <a:prstGeom prst="rect">
            <a:avLst/>
          </a:prstGeom>
        </p:spPr>
      </p:pic>
      <p:pic>
        <p:nvPicPr>
          <p:cNvPr id="8" name="Obrázok 7" descr="logo_cvtisr_aj.jpg"/>
          <p:cNvPicPr>
            <a:picLocks noChangeAspect="1"/>
          </p:cNvPicPr>
          <p:nvPr/>
        </p:nvPicPr>
        <p:blipFill>
          <a:blip r:embed="rId6" cstate="print"/>
          <a:stretch>
            <a:fillRect/>
          </a:stretch>
        </p:blipFill>
        <p:spPr>
          <a:xfrm>
            <a:off x="6444208" y="6093296"/>
            <a:ext cx="432439" cy="433968"/>
          </a:xfrm>
          <a:prstGeom prst="rect">
            <a:avLst/>
          </a:prstGeom>
        </p:spPr>
      </p:pic>
      <p:pic>
        <p:nvPicPr>
          <p:cNvPr id="9" name="Obrázok 8" descr="MS_EN.jpg"/>
          <p:cNvPicPr>
            <a:picLocks noChangeAspect="1"/>
          </p:cNvPicPr>
          <p:nvPr/>
        </p:nvPicPr>
        <p:blipFill>
          <a:blip r:embed="rId7" cstate="print"/>
          <a:stretch>
            <a:fillRect/>
          </a:stretch>
        </p:blipFill>
        <p:spPr>
          <a:xfrm>
            <a:off x="7020272" y="6197308"/>
            <a:ext cx="1080120" cy="300033"/>
          </a:xfrm>
          <a:prstGeom prst="rect">
            <a:avLst/>
          </a:prstGeom>
        </p:spPr>
      </p:pic>
      <p:sp>
        <p:nvSpPr>
          <p:cNvPr id="10" name="BlokTextu 9">
            <a:extLst>
              <a:ext uri="{FF2B5EF4-FFF2-40B4-BE49-F238E27FC236}">
                <a16:creationId xmlns:a16="http://schemas.microsoft.com/office/drawing/2014/main" id="{2BEE218E-B555-47B1-B01D-B023A4E3B925}"/>
              </a:ext>
            </a:extLst>
          </p:cNvPr>
          <p:cNvSpPr txBox="1"/>
          <p:nvPr/>
        </p:nvSpPr>
        <p:spPr>
          <a:xfrm>
            <a:off x="2915816" y="2106337"/>
            <a:ext cx="5040560" cy="923330"/>
          </a:xfrm>
          <a:prstGeom prst="rect">
            <a:avLst/>
          </a:prstGeom>
          <a:noFill/>
        </p:spPr>
        <p:txBody>
          <a:bodyPr wrap="square" rtlCol="0">
            <a:spAutoFit/>
          </a:bodyPr>
          <a:lstStyle/>
          <a:p>
            <a:r>
              <a:rPr lang="en-US" sz="5400" dirty="0">
                <a:solidFill>
                  <a:schemeClr val="tx2"/>
                </a:solidFill>
                <a:latin typeface="Algerian" panose="04020705040A02060702" pitchFamily="82" charset="0"/>
              </a:rPr>
              <a:t>VITAJTE </a:t>
            </a:r>
            <a:r>
              <a:rPr lang="en-US" sz="5400" dirty="0">
                <a:solidFill>
                  <a:schemeClr val="tx2"/>
                </a:solidFill>
                <a:latin typeface="Algerian" panose="04020705040A02060702" pitchFamily="82" charset="0"/>
                <a:sym typeface="Wingdings" panose="05000000000000000000" pitchFamily="2" charset="2"/>
              </a:rPr>
              <a:t></a:t>
            </a:r>
            <a:endParaRPr lang="en-US" sz="5400" dirty="0">
              <a:solidFill>
                <a:schemeClr val="tx2"/>
              </a:solidFill>
              <a:latin typeface="Algerian" panose="04020705040A02060702" pitchFamily="82" charset="0"/>
            </a:endParaRPr>
          </a:p>
        </p:txBody>
      </p:sp>
      <p:sp>
        <p:nvSpPr>
          <p:cNvPr id="11" name="Podnadpis 2">
            <a:extLst>
              <a:ext uri="{FF2B5EF4-FFF2-40B4-BE49-F238E27FC236}">
                <a16:creationId xmlns:a16="http://schemas.microsoft.com/office/drawing/2014/main" id="{9F4FC6B3-095B-4558-99D3-206B3E7F1EF1}"/>
              </a:ext>
            </a:extLst>
          </p:cNvPr>
          <p:cNvSpPr txBox="1">
            <a:spLocks/>
          </p:cNvSpPr>
          <p:nvPr/>
        </p:nvSpPr>
        <p:spPr>
          <a:xfrm>
            <a:off x="575049" y="5362305"/>
            <a:ext cx="8568951" cy="57606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6000" baseline="30000" dirty="0">
                <a:solidFill>
                  <a:srgbClr val="D91965"/>
                </a:solidFill>
              </a:rPr>
              <a:t>PA7 SK </a:t>
            </a:r>
            <a:r>
              <a:rPr lang="en-US" sz="6000" baseline="30000" dirty="0" err="1">
                <a:solidFill>
                  <a:srgbClr val="D91965"/>
                </a:solidFill>
              </a:rPr>
              <a:t>tím</a:t>
            </a:r>
            <a:r>
              <a:rPr lang="en-US" sz="6000" baseline="30000" dirty="0">
                <a:solidFill>
                  <a:srgbClr val="D91965"/>
                </a:solidFill>
              </a:rPr>
              <a:t> </a:t>
            </a:r>
            <a:r>
              <a:rPr lang="en-US" sz="6000" baseline="30000" dirty="0" err="1">
                <a:solidFill>
                  <a:srgbClr val="D91965"/>
                </a:solidFill>
              </a:rPr>
              <a:t>míting</a:t>
            </a:r>
            <a:r>
              <a:rPr lang="en-US" sz="6000" baseline="30000" dirty="0">
                <a:solidFill>
                  <a:srgbClr val="D91965"/>
                </a:solidFill>
              </a:rPr>
              <a:t>    16 November 2020</a:t>
            </a:r>
            <a:endParaRPr lang="cs-CZ" sz="6000" baseline="30000" dirty="0">
              <a:solidFill>
                <a:srgbClr val="D9196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ok 6" descr="1.jpg"/>
          <p:cNvPicPr>
            <a:picLocks noChangeAspect="1"/>
          </p:cNvPicPr>
          <p:nvPr/>
        </p:nvPicPr>
        <p:blipFill>
          <a:blip r:embed="rId2" cstate="print"/>
          <a:srcRect t="64981" b="23563"/>
          <a:stretch>
            <a:fillRect/>
          </a:stretch>
        </p:blipFill>
        <p:spPr>
          <a:xfrm>
            <a:off x="0" y="6288112"/>
            <a:ext cx="9144000" cy="620688"/>
          </a:xfrm>
          <a:prstGeom prst="rect">
            <a:avLst/>
          </a:prstGeom>
        </p:spPr>
      </p:pic>
      <p:pic>
        <p:nvPicPr>
          <p:cNvPr id="8" name="Obrázok 7" descr="spoluk.png"/>
          <p:cNvPicPr>
            <a:picLocks noChangeAspect="1"/>
          </p:cNvPicPr>
          <p:nvPr/>
        </p:nvPicPr>
        <p:blipFill>
          <a:blip r:embed="rId3" cstate="print"/>
          <a:stretch>
            <a:fillRect/>
          </a:stretch>
        </p:blipFill>
        <p:spPr>
          <a:xfrm>
            <a:off x="6948264" y="5877272"/>
            <a:ext cx="2067729" cy="612661"/>
          </a:xfrm>
          <a:prstGeom prst="rect">
            <a:avLst/>
          </a:prstGeom>
        </p:spPr>
      </p:pic>
      <p:sp>
        <p:nvSpPr>
          <p:cNvPr id="4" name="Zástupný objekt pre obsah 3">
            <a:extLst>
              <a:ext uri="{FF2B5EF4-FFF2-40B4-BE49-F238E27FC236}">
                <a16:creationId xmlns:a16="http://schemas.microsoft.com/office/drawing/2014/main" id="{41B48855-09C8-4A8E-ADB9-27BEF91CD4E8}"/>
              </a:ext>
            </a:extLst>
          </p:cNvPr>
          <p:cNvSpPr>
            <a:spLocks noGrp="1"/>
          </p:cNvSpPr>
          <p:nvPr>
            <p:ph idx="1"/>
          </p:nvPr>
        </p:nvSpPr>
        <p:spPr>
          <a:xfrm>
            <a:off x="179512" y="2060872"/>
            <a:ext cx="4618981" cy="3429711"/>
          </a:xfrm>
          <a:prstGeom prst="ellipse">
            <a:avLst/>
          </a:prstGeom>
        </p:spPr>
        <p:style>
          <a:lnRef idx="2">
            <a:schemeClr val="accent1"/>
          </a:lnRef>
          <a:fillRef idx="1">
            <a:schemeClr val="lt1"/>
          </a:fillRef>
          <a:effectRef idx="0">
            <a:schemeClr val="accent1"/>
          </a:effectRef>
          <a:fontRef idx="minor">
            <a:schemeClr val="dk1"/>
          </a:fontRef>
        </p:style>
        <p:txBody>
          <a:bodyPr rtlCol="0" anchor="ctr">
            <a:normAutofit fontScale="92500" lnSpcReduction="20000"/>
          </a:bodyPr>
          <a:lstStyle/>
          <a:p>
            <a:pPr marL="342900" indent="-342900">
              <a:buFont typeface="+mj-lt"/>
              <a:buAutoNum type="arabicPeriod"/>
            </a:pPr>
            <a:r>
              <a:rPr lang="sk-SK" sz="1600" dirty="0" err="1">
                <a:solidFill>
                  <a:srgbClr val="00B050"/>
                </a:solidFill>
              </a:rPr>
              <a:t>Analysis</a:t>
            </a:r>
            <a:r>
              <a:rPr lang="sk-SK" sz="1600" dirty="0">
                <a:solidFill>
                  <a:srgbClr val="00B050"/>
                </a:solidFill>
              </a:rPr>
              <a:t> of PA7 </a:t>
            </a:r>
            <a:r>
              <a:rPr lang="sk-SK" sz="1600" dirty="0" err="1">
                <a:solidFill>
                  <a:srgbClr val="00B050"/>
                </a:solidFill>
              </a:rPr>
              <a:t>actions</a:t>
            </a:r>
            <a:r>
              <a:rPr lang="sk-SK" sz="1600" dirty="0">
                <a:solidFill>
                  <a:srgbClr val="00B050"/>
                </a:solidFill>
              </a:rPr>
              <a:t> </a:t>
            </a:r>
            <a:r>
              <a:rPr lang="sk-SK" sz="1600" dirty="0" err="1">
                <a:solidFill>
                  <a:srgbClr val="00B050"/>
                </a:solidFill>
              </a:rPr>
              <a:t>relared</a:t>
            </a:r>
            <a:r>
              <a:rPr lang="sk-SK" sz="1600" dirty="0">
                <a:solidFill>
                  <a:srgbClr val="00B050"/>
                </a:solidFill>
              </a:rPr>
              <a:t> to </a:t>
            </a:r>
            <a:r>
              <a:rPr lang="sk-SK" sz="1600" dirty="0" err="1">
                <a:solidFill>
                  <a:srgbClr val="00B050"/>
                </a:solidFill>
              </a:rPr>
              <a:t>Horizon</a:t>
            </a:r>
            <a:r>
              <a:rPr lang="sk-SK" sz="1600" dirty="0">
                <a:solidFill>
                  <a:srgbClr val="00B050"/>
                </a:solidFill>
              </a:rPr>
              <a:t> 2020 and </a:t>
            </a:r>
            <a:r>
              <a:rPr lang="sk-SK" sz="1600" dirty="0" err="1">
                <a:solidFill>
                  <a:srgbClr val="00B050"/>
                </a:solidFill>
              </a:rPr>
              <a:t>for</a:t>
            </a:r>
            <a:r>
              <a:rPr lang="sk-SK" sz="1600" dirty="0">
                <a:solidFill>
                  <a:srgbClr val="00B050"/>
                </a:solidFill>
              </a:rPr>
              <a:t> </a:t>
            </a:r>
            <a:r>
              <a:rPr lang="sk-SK" sz="1600" dirty="0" err="1">
                <a:solidFill>
                  <a:srgbClr val="00B050"/>
                </a:solidFill>
              </a:rPr>
              <a:t>Horizon</a:t>
            </a:r>
            <a:r>
              <a:rPr lang="sk-SK" sz="1600" dirty="0">
                <a:solidFill>
                  <a:srgbClr val="00B050"/>
                </a:solidFill>
              </a:rPr>
              <a:t> </a:t>
            </a:r>
            <a:r>
              <a:rPr lang="sk-SK" sz="1600" dirty="0" err="1">
                <a:solidFill>
                  <a:srgbClr val="00B050"/>
                </a:solidFill>
              </a:rPr>
              <a:t>Europe</a:t>
            </a:r>
            <a:r>
              <a:rPr lang="sk-SK" sz="1600" dirty="0">
                <a:solidFill>
                  <a:srgbClr val="00B050"/>
                </a:solidFill>
              </a:rPr>
              <a:t> – by 12/2020 – 2 </a:t>
            </a:r>
            <a:r>
              <a:rPr lang="sk-SK" sz="1600" dirty="0" err="1">
                <a:solidFill>
                  <a:srgbClr val="00B050"/>
                </a:solidFill>
              </a:rPr>
              <a:t>questionnairs</a:t>
            </a:r>
            <a:r>
              <a:rPr lang="sk-SK" sz="1600" dirty="0">
                <a:solidFill>
                  <a:srgbClr val="00B050"/>
                </a:solidFill>
              </a:rPr>
              <a:t> </a:t>
            </a:r>
            <a:r>
              <a:rPr lang="sk-SK" sz="1600" dirty="0" err="1">
                <a:solidFill>
                  <a:srgbClr val="00B050"/>
                </a:solidFill>
              </a:rPr>
              <a:t>surveying</a:t>
            </a:r>
            <a:r>
              <a:rPr lang="sk-SK" sz="1600" dirty="0">
                <a:solidFill>
                  <a:srgbClr val="00B050"/>
                </a:solidFill>
              </a:rPr>
              <a:t> </a:t>
            </a:r>
            <a:r>
              <a:rPr lang="sk-SK" sz="1600" dirty="0" err="1">
                <a:solidFill>
                  <a:srgbClr val="00B050"/>
                </a:solidFill>
              </a:rPr>
              <a:t>the</a:t>
            </a:r>
            <a:r>
              <a:rPr lang="sk-SK" sz="1600" dirty="0">
                <a:solidFill>
                  <a:srgbClr val="00B050"/>
                </a:solidFill>
              </a:rPr>
              <a:t> </a:t>
            </a:r>
            <a:r>
              <a:rPr lang="sk-SK" sz="1600" dirty="0" err="1">
                <a:solidFill>
                  <a:srgbClr val="00B050"/>
                </a:solidFill>
              </a:rPr>
              <a:t>participation</a:t>
            </a:r>
            <a:r>
              <a:rPr lang="sk-SK" sz="1600" dirty="0">
                <a:solidFill>
                  <a:srgbClr val="00B050"/>
                </a:solidFill>
              </a:rPr>
              <a:t> and </a:t>
            </a:r>
            <a:r>
              <a:rPr lang="sk-SK" sz="1600" dirty="0" err="1">
                <a:solidFill>
                  <a:srgbClr val="00B050"/>
                </a:solidFill>
              </a:rPr>
              <a:t>policy</a:t>
            </a:r>
            <a:r>
              <a:rPr lang="sk-SK" sz="1600" dirty="0">
                <a:solidFill>
                  <a:srgbClr val="00B050"/>
                </a:solidFill>
              </a:rPr>
              <a:t> </a:t>
            </a:r>
            <a:r>
              <a:rPr lang="sk-SK" sz="1600" dirty="0" err="1">
                <a:solidFill>
                  <a:srgbClr val="00B050"/>
                </a:solidFill>
              </a:rPr>
              <a:t>makers</a:t>
            </a:r>
            <a:r>
              <a:rPr lang="sk-SK" sz="1600" dirty="0">
                <a:solidFill>
                  <a:srgbClr val="00B050"/>
                </a:solidFill>
              </a:rPr>
              <a:t> </a:t>
            </a:r>
            <a:r>
              <a:rPr lang="sk-SK" sz="1600" dirty="0" err="1">
                <a:solidFill>
                  <a:srgbClr val="00B050"/>
                </a:solidFill>
              </a:rPr>
              <a:t>opinion</a:t>
            </a:r>
            <a:r>
              <a:rPr lang="sk-SK" sz="1600" dirty="0">
                <a:solidFill>
                  <a:srgbClr val="00B050"/>
                </a:solidFill>
              </a:rPr>
              <a:t> are in </a:t>
            </a:r>
            <a:r>
              <a:rPr lang="sk-SK" sz="1600" dirty="0" err="1">
                <a:solidFill>
                  <a:srgbClr val="00B050"/>
                </a:solidFill>
              </a:rPr>
              <a:t>progress</a:t>
            </a:r>
            <a:endParaRPr lang="sk-SK" sz="1600" dirty="0">
              <a:solidFill>
                <a:srgbClr val="00B050"/>
              </a:solidFill>
            </a:endParaRPr>
          </a:p>
          <a:p>
            <a:pPr marL="342900" indent="-342900">
              <a:buFont typeface="+mj-lt"/>
              <a:buAutoNum type="arabicPeriod"/>
            </a:pPr>
            <a:r>
              <a:rPr lang="sk-SK" sz="1600" dirty="0">
                <a:solidFill>
                  <a:schemeClr val="tx1">
                    <a:lumMod val="95000"/>
                    <a:lumOff val="5000"/>
                  </a:schemeClr>
                </a:solidFill>
              </a:rPr>
              <a:t>Workshop to </a:t>
            </a:r>
            <a:r>
              <a:rPr lang="sk-SK" sz="1600" dirty="0" err="1">
                <a:solidFill>
                  <a:schemeClr val="tx1">
                    <a:lumMod val="95000"/>
                    <a:lumOff val="5000"/>
                  </a:schemeClr>
                </a:solidFill>
              </a:rPr>
              <a:t>Horizon</a:t>
            </a:r>
            <a:r>
              <a:rPr lang="sk-SK" sz="1600" dirty="0">
                <a:solidFill>
                  <a:schemeClr val="tx1">
                    <a:lumMod val="95000"/>
                    <a:lumOff val="5000"/>
                  </a:schemeClr>
                </a:solidFill>
              </a:rPr>
              <a:t> </a:t>
            </a:r>
            <a:r>
              <a:rPr lang="sk-SK" sz="1600" dirty="0" err="1">
                <a:solidFill>
                  <a:schemeClr val="tx1">
                    <a:lumMod val="95000"/>
                    <a:lumOff val="5000"/>
                  </a:schemeClr>
                </a:solidFill>
              </a:rPr>
              <a:t>Europe</a:t>
            </a:r>
            <a:r>
              <a:rPr lang="sk-SK" sz="1600" dirty="0">
                <a:solidFill>
                  <a:schemeClr val="tx1">
                    <a:lumMod val="95000"/>
                    <a:lumOff val="5000"/>
                  </a:schemeClr>
                </a:solidFill>
              </a:rPr>
              <a:t> 6/2021 </a:t>
            </a:r>
            <a:r>
              <a:rPr lang="sk-SK" sz="1600" dirty="0">
                <a:solidFill>
                  <a:srgbClr val="00B050"/>
                </a:solidFill>
              </a:rPr>
              <a:t>– </a:t>
            </a:r>
            <a:r>
              <a:rPr lang="sk-SK" sz="1600" dirty="0" err="1">
                <a:solidFill>
                  <a:srgbClr val="00B050"/>
                </a:solidFill>
              </a:rPr>
              <a:t>will</a:t>
            </a:r>
            <a:r>
              <a:rPr lang="sk-SK" sz="1600" dirty="0">
                <a:solidFill>
                  <a:srgbClr val="00B050"/>
                </a:solidFill>
              </a:rPr>
              <a:t> </a:t>
            </a:r>
            <a:r>
              <a:rPr lang="sk-SK" sz="1600" dirty="0" err="1">
                <a:solidFill>
                  <a:srgbClr val="00B050"/>
                </a:solidFill>
              </a:rPr>
              <a:t>follow</a:t>
            </a:r>
            <a:r>
              <a:rPr lang="sk-SK" sz="1600" dirty="0">
                <a:solidFill>
                  <a:srgbClr val="00B050"/>
                </a:solidFill>
              </a:rPr>
              <a:t> </a:t>
            </a:r>
            <a:r>
              <a:rPr lang="sk-SK" sz="1600" dirty="0" err="1">
                <a:solidFill>
                  <a:srgbClr val="00B050"/>
                </a:solidFill>
              </a:rPr>
              <a:t>after</a:t>
            </a:r>
            <a:r>
              <a:rPr lang="sk-SK" sz="1600" dirty="0">
                <a:solidFill>
                  <a:srgbClr val="00B050"/>
                </a:solidFill>
              </a:rPr>
              <a:t> </a:t>
            </a:r>
            <a:r>
              <a:rPr lang="sk-SK" sz="1600" dirty="0" err="1">
                <a:solidFill>
                  <a:srgbClr val="00B050"/>
                </a:solidFill>
              </a:rPr>
              <a:t>analysis</a:t>
            </a:r>
            <a:r>
              <a:rPr lang="sk-SK" sz="1600" dirty="0">
                <a:solidFill>
                  <a:srgbClr val="00B050"/>
                </a:solidFill>
              </a:rPr>
              <a:t> of </a:t>
            </a:r>
            <a:r>
              <a:rPr lang="sk-SK" sz="1600" dirty="0" err="1">
                <a:solidFill>
                  <a:srgbClr val="00B050"/>
                </a:solidFill>
              </a:rPr>
              <a:t>inputs</a:t>
            </a:r>
            <a:r>
              <a:rPr lang="sk-SK" sz="1600" dirty="0">
                <a:solidFill>
                  <a:srgbClr val="00B050"/>
                </a:solidFill>
              </a:rPr>
              <a:t> </a:t>
            </a:r>
            <a:r>
              <a:rPr lang="sk-SK" sz="1600" dirty="0" err="1">
                <a:solidFill>
                  <a:srgbClr val="00B050"/>
                </a:solidFill>
              </a:rPr>
              <a:t>from</a:t>
            </a:r>
            <a:r>
              <a:rPr lang="sk-SK" sz="1600" dirty="0">
                <a:solidFill>
                  <a:srgbClr val="00B050"/>
                </a:solidFill>
              </a:rPr>
              <a:t> </a:t>
            </a:r>
            <a:r>
              <a:rPr lang="sk-SK" sz="1600" dirty="0" err="1">
                <a:solidFill>
                  <a:srgbClr val="00B050"/>
                </a:solidFill>
              </a:rPr>
              <a:t>survey</a:t>
            </a:r>
            <a:endParaRPr lang="sk-SK" sz="1600" dirty="0">
              <a:solidFill>
                <a:srgbClr val="00B050"/>
              </a:solidFill>
            </a:endParaRPr>
          </a:p>
          <a:p>
            <a:pPr marL="0" indent="0">
              <a:buNone/>
            </a:pPr>
            <a:r>
              <a:rPr lang="sk-SK" sz="1600" i="1" dirty="0">
                <a:solidFill>
                  <a:schemeClr val="tx1"/>
                </a:solidFill>
              </a:rPr>
              <a:t> </a:t>
            </a:r>
            <a:r>
              <a:rPr lang="sk-SK" sz="1600" i="1" dirty="0" err="1">
                <a:solidFill>
                  <a:schemeClr val="tx1"/>
                </a:solidFill>
              </a:rPr>
              <a:t>Final</a:t>
            </a:r>
            <a:r>
              <a:rPr lang="sk-SK" sz="1600" i="1" dirty="0">
                <a:solidFill>
                  <a:schemeClr val="tx1"/>
                </a:solidFill>
              </a:rPr>
              <a:t> output </a:t>
            </a:r>
            <a:r>
              <a:rPr lang="sk-SK" sz="1600" i="1" dirty="0" err="1">
                <a:solidFill>
                  <a:schemeClr val="tx1"/>
                </a:solidFill>
              </a:rPr>
              <a:t>will</a:t>
            </a:r>
            <a:r>
              <a:rPr lang="sk-SK" sz="1600" i="1" dirty="0">
                <a:solidFill>
                  <a:schemeClr val="tx1"/>
                </a:solidFill>
              </a:rPr>
              <a:t> </a:t>
            </a:r>
            <a:r>
              <a:rPr lang="sk-SK" sz="1600" i="1" dirty="0" err="1">
                <a:solidFill>
                  <a:schemeClr val="tx1"/>
                </a:solidFill>
              </a:rPr>
              <a:t>be</a:t>
            </a:r>
            <a:r>
              <a:rPr lang="sk-SK" sz="1600" i="1" dirty="0">
                <a:solidFill>
                  <a:schemeClr val="tx1"/>
                </a:solidFill>
              </a:rPr>
              <a:t> </a:t>
            </a:r>
            <a:r>
              <a:rPr lang="sk-SK" sz="1600" i="1" dirty="0" err="1">
                <a:solidFill>
                  <a:schemeClr val="tx1"/>
                </a:solidFill>
              </a:rPr>
              <a:t>summerized</a:t>
            </a:r>
            <a:r>
              <a:rPr lang="sk-SK" sz="1600" i="1" dirty="0">
                <a:solidFill>
                  <a:schemeClr val="tx1"/>
                </a:solidFill>
              </a:rPr>
              <a:t> in </a:t>
            </a:r>
          </a:p>
          <a:p>
            <a:pPr marL="0" indent="0">
              <a:buNone/>
            </a:pPr>
            <a:r>
              <a:rPr lang="en-US" sz="1600" i="1" dirty="0">
                <a:solidFill>
                  <a:schemeClr val="tx1"/>
                </a:solidFill>
              </a:rPr>
              <a:t>Policy report and recommendation connected to Horizon Europe</a:t>
            </a:r>
          </a:p>
          <a:p>
            <a:pPr marL="0" indent="0">
              <a:buNone/>
            </a:pPr>
            <a:endParaRPr lang="sk-SK" sz="1400" dirty="0">
              <a:solidFill>
                <a:srgbClr val="00B050"/>
              </a:solidFill>
            </a:endParaRPr>
          </a:p>
        </p:txBody>
      </p:sp>
      <p:sp>
        <p:nvSpPr>
          <p:cNvPr id="2" name="Nadpis 1"/>
          <p:cNvSpPr>
            <a:spLocks noGrp="1"/>
          </p:cNvSpPr>
          <p:nvPr>
            <p:ph type="title"/>
          </p:nvPr>
        </p:nvSpPr>
        <p:spPr>
          <a:xfrm>
            <a:off x="323528" y="1539930"/>
            <a:ext cx="2880320" cy="652934"/>
          </a:xfrm>
        </p:spPr>
        <p:txBody>
          <a:bodyPr>
            <a:noAutofit/>
          </a:bodyPr>
          <a:lstStyle/>
          <a:p>
            <a:pPr algn="l"/>
            <a:r>
              <a:rPr lang="sk-SK" sz="2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WPT1 </a:t>
            </a:r>
            <a:r>
              <a:rPr lang="sk-SK" sz="2800" b="1"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Policy</a:t>
            </a:r>
            <a:r>
              <a:rPr lang="sk-SK" sz="2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sk-SK" sz="2800" b="1" dirty="0" err="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development</a:t>
            </a:r>
            <a:endParaRPr lang="sk-SK" sz="28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5" name="Ovál 4">
            <a:extLst>
              <a:ext uri="{FF2B5EF4-FFF2-40B4-BE49-F238E27FC236}">
                <a16:creationId xmlns:a16="http://schemas.microsoft.com/office/drawing/2014/main" id="{CB20779B-92CB-45EB-8EC8-B7A70B49315E}"/>
              </a:ext>
            </a:extLst>
          </p:cNvPr>
          <p:cNvSpPr/>
          <p:nvPr/>
        </p:nvSpPr>
        <p:spPr>
          <a:xfrm>
            <a:off x="4355976" y="3614234"/>
            <a:ext cx="4429115" cy="2911614"/>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marL="342900" indent="-342900">
              <a:buFont typeface="+mj-lt"/>
              <a:buAutoNum type="arabicPeriod"/>
            </a:pPr>
            <a:r>
              <a:rPr lang="sk-SK" sz="1400" dirty="0" err="1">
                <a:solidFill>
                  <a:srgbClr val="92D050"/>
                </a:solidFill>
              </a:rPr>
              <a:t>Capitalization</a:t>
            </a:r>
            <a:r>
              <a:rPr lang="sk-SK" sz="1400" dirty="0">
                <a:solidFill>
                  <a:srgbClr val="92D050"/>
                </a:solidFill>
              </a:rPr>
              <a:t> – </a:t>
            </a:r>
            <a:r>
              <a:rPr lang="sk-SK" sz="1400" dirty="0" err="1">
                <a:solidFill>
                  <a:srgbClr val="92D050"/>
                </a:solidFill>
              </a:rPr>
              <a:t>Cooperation</a:t>
            </a:r>
            <a:r>
              <a:rPr lang="sk-SK" sz="1400" dirty="0">
                <a:solidFill>
                  <a:srgbClr val="92D050"/>
                </a:solidFill>
              </a:rPr>
              <a:t> to </a:t>
            </a:r>
            <a:r>
              <a:rPr lang="sk-SK" sz="1400" dirty="0" err="1">
                <a:solidFill>
                  <a:srgbClr val="92D050"/>
                </a:solidFill>
              </a:rPr>
              <a:t>MRSs</a:t>
            </a:r>
            <a:r>
              <a:rPr lang="sk-SK" sz="1400" dirty="0">
                <a:solidFill>
                  <a:srgbClr val="92D050"/>
                </a:solidFill>
              </a:rPr>
              <a:t> – </a:t>
            </a:r>
            <a:r>
              <a:rPr lang="sk-SK" sz="1400" dirty="0" err="1">
                <a:solidFill>
                  <a:srgbClr val="92D050"/>
                </a:solidFill>
              </a:rPr>
              <a:t>via</a:t>
            </a:r>
            <a:r>
              <a:rPr lang="sk-SK" sz="1400" dirty="0">
                <a:solidFill>
                  <a:srgbClr val="92D050"/>
                </a:solidFill>
              </a:rPr>
              <a:t> </a:t>
            </a:r>
            <a:r>
              <a:rPr lang="sk-SK" sz="1400" dirty="0" err="1">
                <a:solidFill>
                  <a:srgbClr val="92D050"/>
                </a:solidFill>
              </a:rPr>
              <a:t>Interact</a:t>
            </a:r>
            <a:r>
              <a:rPr lang="sk-SK" sz="1400" dirty="0">
                <a:solidFill>
                  <a:srgbClr val="92D050"/>
                </a:solidFill>
              </a:rPr>
              <a:t> </a:t>
            </a:r>
            <a:r>
              <a:rPr lang="sk-SK" sz="1400" dirty="0" err="1">
                <a:solidFill>
                  <a:srgbClr val="92D050"/>
                </a:solidFill>
              </a:rPr>
              <a:t>initiative</a:t>
            </a:r>
            <a:r>
              <a:rPr lang="sk-SK" sz="1400" dirty="0">
                <a:solidFill>
                  <a:srgbClr val="92D050"/>
                </a:solidFill>
              </a:rPr>
              <a:t> </a:t>
            </a:r>
            <a:r>
              <a:rPr lang="sk-SK" sz="1400" dirty="0" err="1">
                <a:solidFill>
                  <a:srgbClr val="92D050"/>
                </a:solidFill>
              </a:rPr>
              <a:t>we</a:t>
            </a:r>
            <a:r>
              <a:rPr lang="sk-SK" sz="1400" dirty="0">
                <a:solidFill>
                  <a:srgbClr val="92D050"/>
                </a:solidFill>
              </a:rPr>
              <a:t> </a:t>
            </a:r>
            <a:r>
              <a:rPr lang="sk-SK" sz="1400" dirty="0" err="1">
                <a:solidFill>
                  <a:srgbClr val="92D050"/>
                </a:solidFill>
              </a:rPr>
              <a:t>collect</a:t>
            </a:r>
            <a:r>
              <a:rPr lang="sk-SK" sz="1400" dirty="0">
                <a:solidFill>
                  <a:srgbClr val="92D050"/>
                </a:solidFill>
              </a:rPr>
              <a:t> </a:t>
            </a:r>
            <a:r>
              <a:rPr lang="sk-SK" sz="1400" dirty="0" err="1">
                <a:solidFill>
                  <a:srgbClr val="92D050"/>
                </a:solidFill>
              </a:rPr>
              <a:t>good</a:t>
            </a:r>
            <a:r>
              <a:rPr lang="sk-SK" sz="1400" dirty="0">
                <a:solidFill>
                  <a:srgbClr val="92D050"/>
                </a:solidFill>
              </a:rPr>
              <a:t> </a:t>
            </a:r>
            <a:r>
              <a:rPr lang="sk-SK" sz="1400" dirty="0" err="1">
                <a:solidFill>
                  <a:srgbClr val="92D050"/>
                </a:solidFill>
              </a:rPr>
              <a:t>practices</a:t>
            </a:r>
            <a:r>
              <a:rPr lang="sk-SK" sz="1400" dirty="0">
                <a:solidFill>
                  <a:srgbClr val="92D050"/>
                </a:solidFill>
              </a:rPr>
              <a:t> on </a:t>
            </a:r>
            <a:r>
              <a:rPr lang="sk-SK" sz="1400" dirty="0" err="1">
                <a:solidFill>
                  <a:srgbClr val="92D050"/>
                </a:solidFill>
              </a:rPr>
              <a:t>remote</a:t>
            </a:r>
            <a:r>
              <a:rPr lang="sk-SK" sz="1400" dirty="0">
                <a:solidFill>
                  <a:srgbClr val="92D050"/>
                </a:solidFill>
              </a:rPr>
              <a:t> </a:t>
            </a:r>
            <a:r>
              <a:rPr lang="sk-SK" sz="1400" dirty="0" err="1">
                <a:solidFill>
                  <a:srgbClr val="92D050"/>
                </a:solidFill>
              </a:rPr>
              <a:t>learning</a:t>
            </a:r>
            <a:r>
              <a:rPr lang="sk-SK" sz="1400" dirty="0">
                <a:solidFill>
                  <a:srgbClr val="92D050"/>
                </a:solidFill>
              </a:rPr>
              <a:t> and </a:t>
            </a:r>
            <a:r>
              <a:rPr lang="sk-SK" sz="1400" dirty="0" err="1">
                <a:solidFill>
                  <a:srgbClr val="92D050"/>
                </a:solidFill>
              </a:rPr>
              <a:t>education</a:t>
            </a:r>
            <a:r>
              <a:rPr lang="sk-SK" sz="1400" dirty="0">
                <a:solidFill>
                  <a:srgbClr val="92D050"/>
                </a:solidFill>
              </a:rPr>
              <a:t> </a:t>
            </a:r>
            <a:r>
              <a:rPr lang="sk-SK" sz="1400" dirty="0" err="1">
                <a:solidFill>
                  <a:srgbClr val="92D050"/>
                </a:solidFill>
              </a:rPr>
              <a:t>across</a:t>
            </a:r>
            <a:r>
              <a:rPr lang="sk-SK" sz="1400" dirty="0">
                <a:solidFill>
                  <a:srgbClr val="92D050"/>
                </a:solidFill>
              </a:rPr>
              <a:t> </a:t>
            </a:r>
            <a:r>
              <a:rPr lang="sk-SK" sz="1400" dirty="0" err="1">
                <a:solidFill>
                  <a:srgbClr val="92D050"/>
                </a:solidFill>
              </a:rPr>
              <a:t>MRSs</a:t>
            </a:r>
            <a:endParaRPr lang="sk-SK" sz="1400" dirty="0">
              <a:solidFill>
                <a:srgbClr val="92D050"/>
              </a:solidFill>
            </a:endParaRPr>
          </a:p>
          <a:p>
            <a:pPr marL="342900" indent="-342900">
              <a:buFont typeface="+mj-lt"/>
              <a:buAutoNum type="arabicPeriod"/>
            </a:pPr>
            <a:r>
              <a:rPr lang="sk-SK" sz="1400" dirty="0" err="1"/>
              <a:t>Cooperation</a:t>
            </a:r>
            <a:r>
              <a:rPr lang="sk-SK" sz="1400" dirty="0"/>
              <a:t> and </a:t>
            </a:r>
            <a:r>
              <a:rPr lang="sk-SK" sz="1400" dirty="0" err="1"/>
              <a:t>establish</a:t>
            </a:r>
            <a:r>
              <a:rPr lang="sk-SK" sz="1400" dirty="0"/>
              <a:t> new </a:t>
            </a:r>
            <a:r>
              <a:rPr lang="sk-SK" sz="1400" dirty="0" err="1"/>
              <a:t>links</a:t>
            </a:r>
            <a:r>
              <a:rPr lang="sk-SK" sz="1400" dirty="0"/>
              <a:t> to </a:t>
            </a:r>
            <a:r>
              <a:rPr lang="sk-SK" sz="1400" dirty="0" err="1"/>
              <a:t>qualdruple</a:t>
            </a:r>
            <a:r>
              <a:rPr lang="sk-SK" sz="1400" dirty="0"/>
              <a:t> </a:t>
            </a:r>
            <a:r>
              <a:rPr lang="sk-SK" sz="1400" dirty="0" err="1"/>
              <a:t>helix</a:t>
            </a:r>
            <a:r>
              <a:rPr lang="sk-SK" sz="1400" dirty="0"/>
              <a:t> – in </a:t>
            </a:r>
            <a:r>
              <a:rPr lang="sk-SK" sz="1400" dirty="0" err="1"/>
              <a:t>progress</a:t>
            </a:r>
            <a:endParaRPr lang="sk-SK" sz="1400" dirty="0"/>
          </a:p>
          <a:p>
            <a:pPr marL="342900" indent="-342900">
              <a:buFont typeface="+mj-lt"/>
              <a:buAutoNum type="arabicPeriod"/>
            </a:pPr>
            <a:r>
              <a:rPr lang="sk-SK" sz="1400" dirty="0">
                <a:solidFill>
                  <a:srgbClr val="92D050"/>
                </a:solidFill>
              </a:rPr>
              <a:t>Pilot </a:t>
            </a:r>
            <a:r>
              <a:rPr lang="sk-SK" sz="1400" dirty="0" err="1">
                <a:solidFill>
                  <a:srgbClr val="92D050"/>
                </a:solidFill>
              </a:rPr>
              <a:t>Working</a:t>
            </a:r>
            <a:r>
              <a:rPr lang="sk-SK" sz="1400" dirty="0">
                <a:solidFill>
                  <a:srgbClr val="92D050"/>
                </a:solidFill>
              </a:rPr>
              <a:t> </a:t>
            </a:r>
            <a:r>
              <a:rPr lang="sk-SK" sz="1400" dirty="0" err="1">
                <a:solidFill>
                  <a:srgbClr val="92D050"/>
                </a:solidFill>
              </a:rPr>
              <a:t>groups</a:t>
            </a:r>
            <a:r>
              <a:rPr lang="sk-SK" sz="1400" dirty="0">
                <a:solidFill>
                  <a:srgbClr val="92D050"/>
                </a:solidFill>
              </a:rPr>
              <a:t> – DFCN </a:t>
            </a:r>
            <a:r>
              <a:rPr lang="sk-SK" sz="1400" dirty="0" err="1">
                <a:solidFill>
                  <a:srgbClr val="92D050"/>
                </a:solidFill>
              </a:rPr>
              <a:t>shared</a:t>
            </a:r>
            <a:r>
              <a:rPr lang="sk-SK" sz="1400" dirty="0">
                <a:solidFill>
                  <a:srgbClr val="92D050"/>
                </a:solidFill>
              </a:rPr>
              <a:t> </a:t>
            </a:r>
            <a:r>
              <a:rPr lang="sk-SK" sz="1400" dirty="0" err="1">
                <a:solidFill>
                  <a:srgbClr val="92D050"/>
                </a:solidFill>
              </a:rPr>
              <a:t>good</a:t>
            </a:r>
            <a:r>
              <a:rPr lang="sk-SK" sz="1400" dirty="0">
                <a:solidFill>
                  <a:srgbClr val="92D050"/>
                </a:solidFill>
              </a:rPr>
              <a:t> </a:t>
            </a:r>
            <a:r>
              <a:rPr lang="sk-SK" sz="1400" dirty="0" err="1">
                <a:solidFill>
                  <a:srgbClr val="92D050"/>
                </a:solidFill>
              </a:rPr>
              <a:t>practice</a:t>
            </a:r>
            <a:r>
              <a:rPr lang="sk-SK" sz="1400" dirty="0">
                <a:solidFill>
                  <a:srgbClr val="92D050"/>
                </a:solidFill>
              </a:rPr>
              <a:t> and </a:t>
            </a:r>
            <a:r>
              <a:rPr lang="sk-SK" sz="1400" dirty="0" err="1">
                <a:solidFill>
                  <a:srgbClr val="92D050"/>
                </a:solidFill>
              </a:rPr>
              <a:t>template</a:t>
            </a:r>
            <a:r>
              <a:rPr lang="sk-SK" sz="1400" dirty="0">
                <a:solidFill>
                  <a:srgbClr val="92D050"/>
                </a:solidFill>
              </a:rPr>
              <a:t>, </a:t>
            </a:r>
            <a:r>
              <a:rPr lang="sk-SK" sz="1400" dirty="0" err="1">
                <a:solidFill>
                  <a:srgbClr val="92D050"/>
                </a:solidFill>
              </a:rPr>
              <a:t>building</a:t>
            </a:r>
            <a:r>
              <a:rPr lang="sk-SK" sz="1400" dirty="0">
                <a:solidFill>
                  <a:srgbClr val="92D050"/>
                </a:solidFill>
              </a:rPr>
              <a:t> </a:t>
            </a:r>
            <a:r>
              <a:rPr lang="sk-SK" sz="1400" dirty="0" err="1">
                <a:solidFill>
                  <a:srgbClr val="92D050"/>
                </a:solidFill>
              </a:rPr>
              <a:t>up</a:t>
            </a:r>
            <a:r>
              <a:rPr lang="sk-SK" sz="1400" dirty="0">
                <a:solidFill>
                  <a:srgbClr val="92D050"/>
                </a:solidFill>
              </a:rPr>
              <a:t> 2 </a:t>
            </a:r>
            <a:r>
              <a:rPr lang="sk-SK" sz="1400" dirty="0" err="1">
                <a:solidFill>
                  <a:srgbClr val="92D050"/>
                </a:solidFill>
              </a:rPr>
              <a:t>working</a:t>
            </a:r>
            <a:r>
              <a:rPr lang="sk-SK" sz="1400" dirty="0">
                <a:solidFill>
                  <a:srgbClr val="92D050"/>
                </a:solidFill>
              </a:rPr>
              <a:t> </a:t>
            </a:r>
            <a:r>
              <a:rPr lang="sk-SK" sz="1400" dirty="0" err="1">
                <a:solidFill>
                  <a:srgbClr val="92D050"/>
                </a:solidFill>
              </a:rPr>
              <a:t>group</a:t>
            </a:r>
            <a:r>
              <a:rPr lang="sk-SK" sz="1400" dirty="0">
                <a:solidFill>
                  <a:srgbClr val="92D050"/>
                </a:solidFill>
              </a:rPr>
              <a:t> </a:t>
            </a:r>
            <a:r>
              <a:rPr lang="sk-SK" sz="1400" dirty="0" err="1">
                <a:solidFill>
                  <a:srgbClr val="92D050"/>
                </a:solidFill>
              </a:rPr>
              <a:t>is</a:t>
            </a:r>
            <a:r>
              <a:rPr lang="sk-SK" sz="1400" dirty="0">
                <a:solidFill>
                  <a:srgbClr val="92D050"/>
                </a:solidFill>
              </a:rPr>
              <a:t> in </a:t>
            </a:r>
            <a:r>
              <a:rPr lang="sk-SK" sz="1400" dirty="0" err="1">
                <a:solidFill>
                  <a:srgbClr val="92D050"/>
                </a:solidFill>
              </a:rPr>
              <a:t>progress</a:t>
            </a:r>
            <a:endParaRPr lang="sk-SK" sz="1400" dirty="0">
              <a:solidFill>
                <a:srgbClr val="92D050"/>
              </a:solidFill>
            </a:endParaRPr>
          </a:p>
        </p:txBody>
      </p:sp>
      <p:sp>
        <p:nvSpPr>
          <p:cNvPr id="12" name="Ovál 11">
            <a:extLst>
              <a:ext uri="{FF2B5EF4-FFF2-40B4-BE49-F238E27FC236}">
                <a16:creationId xmlns:a16="http://schemas.microsoft.com/office/drawing/2014/main" id="{ADC1E029-17F2-4F41-B044-135CB25D48F4}"/>
              </a:ext>
            </a:extLst>
          </p:cNvPr>
          <p:cNvSpPr/>
          <p:nvPr/>
        </p:nvSpPr>
        <p:spPr>
          <a:xfrm>
            <a:off x="4139952" y="344419"/>
            <a:ext cx="4424418" cy="2595173"/>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marR="0" lvl="0" algn="l" defTabSz="457200" rtl="0" eaLnBrk="1" fontAlgn="auto" latinLnBrk="0" hangingPunct="1">
              <a:lnSpc>
                <a:spcPct val="100000"/>
              </a:lnSpc>
              <a:spcBef>
                <a:spcPts val="0"/>
              </a:spcBef>
              <a:spcAft>
                <a:spcPts val="0"/>
              </a:spcAft>
              <a:buClrTx/>
              <a:buSzTx/>
              <a:tabLst/>
              <a:defRPr/>
            </a:pPr>
            <a:r>
              <a:rPr lang="en-US" sz="1400" dirty="0">
                <a:solidFill>
                  <a:srgbClr val="000000"/>
                </a:solidFill>
                <a:latin typeface="Gill Sans MT" panose="020B0502020104020203"/>
              </a:rPr>
              <a:t>SG meetings</a:t>
            </a:r>
            <a:r>
              <a:rPr lang="sk-SK" sz="1400" dirty="0">
                <a:solidFill>
                  <a:srgbClr val="000000"/>
                </a:solidFill>
                <a:latin typeface="Gill Sans MT" panose="020B0502020104020203"/>
              </a:rPr>
              <a:t> – 1st in </a:t>
            </a:r>
            <a:r>
              <a:rPr lang="sk-SK" sz="1400" dirty="0" err="1">
                <a:solidFill>
                  <a:srgbClr val="000000"/>
                </a:solidFill>
                <a:latin typeface="Gill Sans MT" panose="020B0502020104020203"/>
              </a:rPr>
              <a:t>June</a:t>
            </a:r>
            <a:r>
              <a:rPr lang="sk-SK" sz="1400" dirty="0">
                <a:solidFill>
                  <a:srgbClr val="000000"/>
                </a:solidFill>
                <a:latin typeface="Gill Sans MT" panose="020B0502020104020203"/>
              </a:rPr>
              <a:t> 2020, online </a:t>
            </a:r>
            <a:r>
              <a:rPr lang="sk-SK" sz="1400" dirty="0" err="1">
                <a:solidFill>
                  <a:srgbClr val="000000"/>
                </a:solidFill>
                <a:latin typeface="Gill Sans MT" panose="020B0502020104020203"/>
              </a:rPr>
              <a:t>only</a:t>
            </a:r>
            <a:endParaRPr lang="sk-SK" sz="1400" dirty="0">
              <a:solidFill>
                <a:srgbClr val="000000"/>
              </a:solidFill>
              <a:latin typeface="Gill Sans MT" panose="020B0502020104020203"/>
            </a:endParaRPr>
          </a:p>
          <a:p>
            <a:pPr marR="0" lvl="0" algn="l" defTabSz="457200" rtl="0" eaLnBrk="1" fontAlgn="auto" latinLnBrk="0" hangingPunct="1">
              <a:lnSpc>
                <a:spcPct val="100000"/>
              </a:lnSpc>
              <a:spcBef>
                <a:spcPts val="0"/>
              </a:spcBef>
              <a:spcAft>
                <a:spcPts val="0"/>
              </a:spcAft>
              <a:buClrTx/>
              <a:buSzTx/>
              <a:tabLst/>
              <a:defRPr/>
            </a:pPr>
            <a:r>
              <a:rPr lang="sk-SK" sz="1400" dirty="0" err="1">
                <a:solidFill>
                  <a:srgbClr val="000000"/>
                </a:solidFill>
                <a:latin typeface="Gill Sans MT" panose="020B0502020104020203"/>
              </a:rPr>
              <a:t>First</a:t>
            </a:r>
            <a:r>
              <a:rPr lang="sk-SK" sz="1400" dirty="0">
                <a:solidFill>
                  <a:srgbClr val="000000"/>
                </a:solidFill>
                <a:latin typeface="Gill Sans MT" panose="020B0502020104020203"/>
              </a:rPr>
              <a:t> </a:t>
            </a:r>
            <a:r>
              <a:rPr lang="sk-SK" sz="1400" dirty="0" err="1">
                <a:solidFill>
                  <a:srgbClr val="000000"/>
                </a:solidFill>
                <a:latin typeface="Gill Sans MT" panose="020B0502020104020203"/>
              </a:rPr>
              <a:t>progress</a:t>
            </a:r>
            <a:r>
              <a:rPr lang="sk-SK" sz="1400" dirty="0">
                <a:solidFill>
                  <a:srgbClr val="000000"/>
                </a:solidFill>
                <a:latin typeface="Gill Sans MT" panose="020B0502020104020203"/>
              </a:rPr>
              <a:t> report to JS </a:t>
            </a:r>
            <a:r>
              <a:rPr lang="sk-SK" sz="1400" dirty="0" err="1">
                <a:solidFill>
                  <a:srgbClr val="000000"/>
                </a:solidFill>
                <a:latin typeface="Gill Sans MT" panose="020B0502020104020203"/>
              </a:rPr>
              <a:t>submited</a:t>
            </a:r>
            <a:r>
              <a:rPr lang="sk-SK" sz="1400" dirty="0">
                <a:solidFill>
                  <a:srgbClr val="000000"/>
                </a:solidFill>
                <a:latin typeface="Gill Sans MT" panose="020B0502020104020203"/>
              </a:rPr>
              <a:t> on </a:t>
            </a:r>
            <a:r>
              <a:rPr lang="sk-SK" sz="1400" dirty="0" err="1">
                <a:solidFill>
                  <a:srgbClr val="000000"/>
                </a:solidFill>
                <a:latin typeface="Gill Sans MT" panose="020B0502020104020203"/>
              </a:rPr>
              <a:t>Sep</a:t>
            </a:r>
            <a:r>
              <a:rPr lang="sk-SK" sz="1400" dirty="0">
                <a:solidFill>
                  <a:srgbClr val="000000"/>
                </a:solidFill>
                <a:latin typeface="Gill Sans MT" panose="020B0502020104020203"/>
              </a:rPr>
              <a:t> 30, 2020, so </a:t>
            </a:r>
            <a:r>
              <a:rPr lang="sk-SK" sz="1400" dirty="0" err="1">
                <a:solidFill>
                  <a:srgbClr val="000000"/>
                </a:solidFill>
                <a:latin typeface="Gill Sans MT" panose="020B0502020104020203"/>
              </a:rPr>
              <a:t>far</a:t>
            </a:r>
            <a:r>
              <a:rPr lang="sk-SK" sz="1400" dirty="0">
                <a:solidFill>
                  <a:srgbClr val="000000"/>
                </a:solidFill>
                <a:latin typeface="Gill Sans MT" panose="020B0502020104020203"/>
              </a:rPr>
              <a:t> no feedback, in </a:t>
            </a:r>
            <a:r>
              <a:rPr lang="sk-SK" sz="1400" dirty="0" err="1">
                <a:solidFill>
                  <a:srgbClr val="000000"/>
                </a:solidFill>
                <a:latin typeface="Gill Sans MT" panose="020B0502020104020203"/>
              </a:rPr>
              <a:t>eMS</a:t>
            </a:r>
            <a:r>
              <a:rPr lang="sk-SK" sz="1400" dirty="0">
                <a:solidFill>
                  <a:srgbClr val="000000"/>
                </a:solidFill>
                <a:latin typeface="Gill Sans MT" panose="020B0502020104020203"/>
              </a:rPr>
              <a:t> </a:t>
            </a:r>
            <a:r>
              <a:rPr lang="sk-SK" sz="1400" dirty="0" err="1">
                <a:solidFill>
                  <a:srgbClr val="000000"/>
                </a:solidFill>
                <a:latin typeface="Gill Sans MT" panose="020B0502020104020203"/>
              </a:rPr>
              <a:t>it</a:t>
            </a:r>
            <a:r>
              <a:rPr lang="sk-SK" sz="1400" dirty="0">
                <a:solidFill>
                  <a:srgbClr val="000000"/>
                </a:solidFill>
                <a:latin typeface="Gill Sans MT" panose="020B0502020104020203"/>
              </a:rPr>
              <a:t> </a:t>
            </a:r>
            <a:r>
              <a:rPr lang="sk-SK" sz="1400" dirty="0" err="1">
                <a:solidFill>
                  <a:srgbClr val="000000"/>
                </a:solidFill>
                <a:latin typeface="Gill Sans MT" panose="020B0502020104020203"/>
              </a:rPr>
              <a:t>shows</a:t>
            </a:r>
            <a:r>
              <a:rPr lang="sk-SK" sz="1400" dirty="0">
                <a:solidFill>
                  <a:srgbClr val="000000"/>
                </a:solidFill>
                <a:latin typeface="Gill Sans MT" panose="020B0502020104020203"/>
              </a:rPr>
              <a:t> </a:t>
            </a:r>
            <a:r>
              <a:rPr lang="sk-SK" sz="1400" dirty="0" err="1">
                <a:solidFill>
                  <a:srgbClr val="000000"/>
                </a:solidFill>
                <a:latin typeface="Gill Sans MT" panose="020B0502020104020203"/>
              </a:rPr>
              <a:t>submited</a:t>
            </a:r>
            <a:r>
              <a:rPr lang="sk-SK" sz="1400" dirty="0">
                <a:solidFill>
                  <a:srgbClr val="000000"/>
                </a:solidFill>
                <a:latin typeface="Gill Sans MT" panose="020B0502020104020203"/>
              </a:rPr>
              <a:t> to CA</a:t>
            </a:r>
          </a:p>
          <a:p>
            <a:pPr marR="0" lvl="0" algn="l" defTabSz="457200" rtl="0" eaLnBrk="1" fontAlgn="auto" latinLnBrk="0" hangingPunct="1">
              <a:lnSpc>
                <a:spcPct val="100000"/>
              </a:lnSpc>
              <a:spcBef>
                <a:spcPts val="0"/>
              </a:spcBef>
              <a:spcAft>
                <a:spcPts val="0"/>
              </a:spcAft>
              <a:buClrTx/>
              <a:buSzTx/>
              <a:tabLst/>
              <a:defRPr/>
            </a:pPr>
            <a:r>
              <a:rPr lang="sk-SK" sz="1400" dirty="0" err="1">
                <a:solidFill>
                  <a:srgbClr val="000000"/>
                </a:solidFill>
                <a:latin typeface="Gill Sans MT" panose="020B0502020104020203"/>
              </a:rPr>
              <a:t>Communication</a:t>
            </a:r>
            <a:r>
              <a:rPr lang="sk-SK" sz="1400" dirty="0">
                <a:solidFill>
                  <a:srgbClr val="000000"/>
                </a:solidFill>
                <a:latin typeface="Gill Sans MT" panose="020B0502020104020203"/>
              </a:rPr>
              <a:t> </a:t>
            </a:r>
            <a:r>
              <a:rPr lang="sk-SK" sz="1400" dirty="0" err="1">
                <a:solidFill>
                  <a:srgbClr val="000000"/>
                </a:solidFill>
                <a:latin typeface="Gill Sans MT" panose="020B0502020104020203"/>
              </a:rPr>
              <a:t>activities</a:t>
            </a:r>
            <a:r>
              <a:rPr lang="sk-SK" sz="1400" dirty="0">
                <a:solidFill>
                  <a:srgbClr val="000000"/>
                </a:solidFill>
                <a:latin typeface="Gill Sans MT" panose="020B0502020104020203"/>
              </a:rPr>
              <a:t> on FB, Twitter and web </a:t>
            </a:r>
            <a:r>
              <a:rPr lang="sk-SK" sz="1400" dirty="0" err="1">
                <a:solidFill>
                  <a:srgbClr val="000000"/>
                </a:solidFill>
                <a:latin typeface="Gill Sans MT" panose="020B0502020104020203"/>
              </a:rPr>
              <a:t>page</a:t>
            </a:r>
            <a:endParaRPr lang="sk-SK" sz="1400" dirty="0">
              <a:solidFill>
                <a:srgbClr val="000000"/>
              </a:solidFill>
              <a:latin typeface="Gill Sans MT" panose="020B0502020104020203"/>
            </a:endParaRPr>
          </a:p>
        </p:txBody>
      </p:sp>
      <p:sp>
        <p:nvSpPr>
          <p:cNvPr id="10" name="Nadpis 1">
            <a:extLst>
              <a:ext uri="{FF2B5EF4-FFF2-40B4-BE49-F238E27FC236}">
                <a16:creationId xmlns:a16="http://schemas.microsoft.com/office/drawing/2014/main" id="{A9529933-70E3-4EA8-8849-37AAEB78294C}"/>
              </a:ext>
            </a:extLst>
          </p:cNvPr>
          <p:cNvSpPr txBox="1">
            <a:spLocks/>
          </p:cNvSpPr>
          <p:nvPr/>
        </p:nvSpPr>
        <p:spPr>
          <a:xfrm>
            <a:off x="4946384" y="3060106"/>
            <a:ext cx="3954158" cy="652934"/>
          </a:xfrm>
          <a:prstGeom prst="rect">
            <a:avLst/>
          </a:prstGeom>
        </p:spPr>
        <p:txBody>
          <a:bodyPr vert="horz" lIns="91440" tIns="45720" rIns="91440" bIns="45720" rtlCol="0" anchor="ctr">
            <a:noAutofit/>
            <a:scene3d>
              <a:camera prst="orthographicFront"/>
              <a:lightRig rig="harsh" dir="t"/>
            </a:scene3d>
            <a:sp3d extrusionH="57150" prstMaterial="matte">
              <a:bevelT w="63500" h="12700" prst="angle"/>
              <a:contourClr>
                <a:schemeClr val="bg1">
                  <a:lumMod val="65000"/>
                </a:schemeClr>
              </a:contourClr>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sk-SK" sz="2800" b="1" dirty="0">
                <a:ln/>
                <a:solidFill>
                  <a:schemeClr val="accent3"/>
                </a:solidFill>
              </a:rPr>
              <a:t>WPT2 </a:t>
            </a:r>
            <a:r>
              <a:rPr lang="sk-SK" sz="2800" b="1" dirty="0" err="1">
                <a:ln/>
                <a:solidFill>
                  <a:schemeClr val="accent3"/>
                </a:solidFill>
              </a:rPr>
              <a:t>Cooperation</a:t>
            </a:r>
            <a:r>
              <a:rPr lang="sk-SK" sz="2800" b="1" dirty="0">
                <a:ln/>
                <a:solidFill>
                  <a:schemeClr val="accent3"/>
                </a:solidFill>
              </a:rPr>
              <a:t> and</a:t>
            </a:r>
            <a:br>
              <a:rPr lang="sk-SK" sz="2800" b="1" dirty="0">
                <a:ln/>
                <a:solidFill>
                  <a:schemeClr val="accent3"/>
                </a:solidFill>
              </a:rPr>
            </a:br>
            <a:r>
              <a:rPr lang="sk-SK" sz="2800" b="1" dirty="0" err="1">
                <a:ln/>
                <a:solidFill>
                  <a:schemeClr val="accent3"/>
                </a:solidFill>
              </a:rPr>
              <a:t>coordination</a:t>
            </a:r>
            <a:endParaRPr lang="sk-SK" sz="2800" b="1" dirty="0">
              <a:ln/>
              <a:solidFill>
                <a:schemeClr val="accent3"/>
              </a:solidFill>
            </a:endParaRPr>
          </a:p>
        </p:txBody>
      </p:sp>
      <p:sp>
        <p:nvSpPr>
          <p:cNvPr id="16" name="BlokTextu 15">
            <a:extLst>
              <a:ext uri="{FF2B5EF4-FFF2-40B4-BE49-F238E27FC236}">
                <a16:creationId xmlns:a16="http://schemas.microsoft.com/office/drawing/2014/main" id="{FBEFB4E6-43A3-4500-82B5-1188CCF00AEA}"/>
              </a:ext>
            </a:extLst>
          </p:cNvPr>
          <p:cNvSpPr txBox="1"/>
          <p:nvPr/>
        </p:nvSpPr>
        <p:spPr>
          <a:xfrm>
            <a:off x="3209082" y="332152"/>
            <a:ext cx="3178821" cy="1015663"/>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r>
              <a:rPr lang="sk-SK" sz="2000" b="1" dirty="0">
                <a:ln/>
                <a:solidFill>
                  <a:schemeClr val="accent4"/>
                </a:solidFill>
                <a:effectLst>
                  <a:outerShdw blurRad="38100" dist="38100" dir="2700000" algn="tl">
                    <a:srgbClr val="000000">
                      <a:alpha val="43137"/>
                    </a:srgbClr>
                  </a:outerShdw>
                </a:effectLst>
              </a:rPr>
              <a:t>WPM: </a:t>
            </a:r>
            <a:r>
              <a:rPr lang="en-US" sz="2000" b="1" dirty="0">
                <a:ln/>
                <a:solidFill>
                  <a:schemeClr val="accent4"/>
                </a:solidFill>
                <a:effectLst>
                  <a:outerShdw blurRad="38100" dist="38100" dir="2700000" algn="tl">
                    <a:srgbClr val="000000">
                      <a:alpha val="43137"/>
                    </a:srgbClr>
                  </a:outerShdw>
                </a:effectLst>
              </a:rPr>
              <a:t>Coordination, communication and </a:t>
            </a:r>
            <a:r>
              <a:rPr lang="en-US" sz="2000" b="1" dirty="0" err="1">
                <a:ln/>
                <a:solidFill>
                  <a:schemeClr val="accent4"/>
                </a:solidFill>
                <a:effectLst>
                  <a:outerShdw blurRad="38100" dist="38100" dir="2700000" algn="tl">
                    <a:srgbClr val="000000">
                      <a:alpha val="43137"/>
                    </a:srgbClr>
                  </a:outerShdw>
                </a:effectLst>
              </a:rPr>
              <a:t>manag</a:t>
            </a:r>
            <a:r>
              <a:rPr lang="sk-SK" sz="2000" b="1" dirty="0">
                <a:ln/>
                <a:solidFill>
                  <a:schemeClr val="accent4"/>
                </a:solidFill>
                <a:effectLst>
                  <a:outerShdw blurRad="38100" dist="38100" dir="2700000" algn="tl">
                    <a:srgbClr val="000000">
                      <a:alpha val="43137"/>
                    </a:srgbClr>
                  </a:outerShdw>
                </a:effectLst>
              </a:rPr>
              <a:t>e</a:t>
            </a:r>
            <a:r>
              <a:rPr lang="en-US" sz="2000" b="1" dirty="0" err="1">
                <a:ln/>
                <a:solidFill>
                  <a:schemeClr val="accent4"/>
                </a:solidFill>
                <a:effectLst>
                  <a:outerShdw blurRad="38100" dist="38100" dir="2700000" algn="tl">
                    <a:srgbClr val="000000">
                      <a:alpha val="43137"/>
                    </a:srgbClr>
                  </a:outerShdw>
                </a:effectLst>
              </a:rPr>
              <a:t>ment</a:t>
            </a:r>
            <a:endParaRPr lang="en-US" sz="2000" b="1" dirty="0">
              <a:ln/>
              <a:solidFill>
                <a:schemeClr val="accent4"/>
              </a:solidFill>
              <a:effectLst>
                <a:outerShdw blurRad="38100" dist="38100" dir="2700000" algn="tl">
                  <a:srgbClr val="000000">
                    <a:alpha val="43137"/>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B560A4F-B9FC-42CE-A833-CB227043FF6E}"/>
              </a:ext>
            </a:extLst>
          </p:cNvPr>
          <p:cNvSpPr>
            <a:spLocks noGrp="1"/>
          </p:cNvSpPr>
          <p:nvPr>
            <p:ph type="title"/>
          </p:nvPr>
        </p:nvSpPr>
        <p:spPr/>
        <p:txBody>
          <a:bodyPr/>
          <a:lstStyle/>
          <a:p>
            <a:r>
              <a:rPr lang="sk-SK" dirty="0" err="1"/>
              <a:t>Problems</a:t>
            </a:r>
            <a:r>
              <a:rPr lang="sk-SK" dirty="0"/>
              <a:t> and </a:t>
            </a:r>
            <a:r>
              <a:rPr lang="sk-SK" dirty="0" err="1"/>
              <a:t>risks</a:t>
            </a:r>
            <a:endParaRPr lang="en-US" dirty="0"/>
          </a:p>
        </p:txBody>
      </p:sp>
      <p:sp>
        <p:nvSpPr>
          <p:cNvPr id="3" name="Zástupný objekt pre obsah 2">
            <a:extLst>
              <a:ext uri="{FF2B5EF4-FFF2-40B4-BE49-F238E27FC236}">
                <a16:creationId xmlns:a16="http://schemas.microsoft.com/office/drawing/2014/main" id="{EFC81A16-A1FD-409B-8099-07BE4C2DA3EA}"/>
              </a:ext>
            </a:extLst>
          </p:cNvPr>
          <p:cNvSpPr>
            <a:spLocks noGrp="1"/>
          </p:cNvSpPr>
          <p:nvPr>
            <p:ph idx="1"/>
          </p:nvPr>
        </p:nvSpPr>
        <p:spPr/>
        <p:txBody>
          <a:bodyPr>
            <a:normAutofit fontScale="55000" lnSpcReduction="20000"/>
          </a:bodyPr>
          <a:lstStyle/>
          <a:p>
            <a:pPr>
              <a:buFont typeface="Arial" panose="020B0604020202020204" pitchFamily="34" charset="0"/>
              <a:buChar char="•"/>
            </a:pPr>
            <a:r>
              <a:rPr lang="en-US" dirty="0"/>
              <a:t>Due to </a:t>
            </a:r>
            <a:r>
              <a:rPr lang="en-US" dirty="0" err="1"/>
              <a:t>covid</a:t>
            </a:r>
            <a:r>
              <a:rPr lang="en-US" dirty="0"/>
              <a:t> 19 outbreak, the planned meetings had to be moved to the online platforms instead to substitute the personal meetings, the situation furthermore d</a:t>
            </a:r>
            <a:r>
              <a:rPr lang="sk-SK" dirty="0"/>
              <a:t>e</a:t>
            </a:r>
            <a:r>
              <a:rPr lang="en-US" dirty="0" err="1"/>
              <a:t>layed</a:t>
            </a:r>
            <a:r>
              <a:rPr lang="en-US" dirty="0"/>
              <a:t> several activities and caused leftovers and underspending compared to the planned budget in the approved AF:SCSTI (LP) was not able to organize a in-person SG meeting which caused a leftover in amount of 4900 € (BL EE).</a:t>
            </a:r>
          </a:p>
          <a:p>
            <a:pPr>
              <a:buFont typeface="Arial" panose="020B0604020202020204" pitchFamily="34" charset="0"/>
              <a:buChar char="•"/>
            </a:pPr>
            <a:r>
              <a:rPr lang="en-US" dirty="0"/>
              <a:t>Both partners were not able to participate in activities that are in AF foreseen as face-to-face meetings in all WPs, the leftover in BL Travel for period 1 is: 5563 € for LP and 4180 for </a:t>
            </a:r>
            <a:r>
              <a:rPr lang="en-US" dirty="0" err="1"/>
              <a:t>UoB</a:t>
            </a:r>
            <a:endParaRPr lang="en-US" dirty="0"/>
          </a:p>
          <a:p>
            <a:pPr>
              <a:buFont typeface="Arial" panose="020B0604020202020204" pitchFamily="34" charset="0"/>
              <a:buChar char="•"/>
            </a:pPr>
            <a:r>
              <a:rPr lang="en-US" dirty="0"/>
              <a:t>Underspending occurred also in staff costs caused by prolonged project contracting process further affecting the staff contacting and time to find adjustments of activities that were foreseen to be done in the workplace, this is more prominent in  LP budget where the leftover is 11 430 € and </a:t>
            </a:r>
            <a:r>
              <a:rPr lang="en-US" dirty="0" err="1"/>
              <a:t>UoB</a:t>
            </a:r>
            <a:r>
              <a:rPr lang="en-US" dirty="0"/>
              <a:t> is 1811 €.</a:t>
            </a:r>
          </a:p>
          <a:p>
            <a:r>
              <a:rPr lang="en-US" dirty="0"/>
              <a:t>The spending on project level reached 37 % of allocated funds for the period 1 (LP´s spending was 31 % and </a:t>
            </a:r>
            <a:r>
              <a:rPr lang="en-US" dirty="0" err="1"/>
              <a:t>UoB</a:t>
            </a:r>
            <a:r>
              <a:rPr lang="en-US" dirty="0"/>
              <a:t> 53 % of allocated funds for the period 1), partners are committed to catch up with spending and find adjustments of actives that need to be modified due to existing situation.</a:t>
            </a:r>
            <a:br>
              <a:rPr lang="en-US" dirty="0"/>
            </a:br>
            <a:br>
              <a:rPr lang="en-US" dirty="0"/>
            </a:br>
            <a:r>
              <a:rPr lang="en-US" dirty="0"/>
              <a:t>Also, the reach of the target groups and networking with relevant stakeholders is significantly lower due to the restrict</a:t>
            </a:r>
          </a:p>
        </p:txBody>
      </p:sp>
      <p:pic>
        <p:nvPicPr>
          <p:cNvPr id="5" name="Obrázok 4" descr="1.jpg">
            <a:extLst>
              <a:ext uri="{FF2B5EF4-FFF2-40B4-BE49-F238E27FC236}">
                <a16:creationId xmlns:a16="http://schemas.microsoft.com/office/drawing/2014/main" id="{28E6B10F-FBB3-426C-8917-6A5D9C7C4B6A}"/>
              </a:ext>
            </a:extLst>
          </p:cNvPr>
          <p:cNvPicPr>
            <a:picLocks noChangeAspect="1"/>
          </p:cNvPicPr>
          <p:nvPr/>
        </p:nvPicPr>
        <p:blipFill>
          <a:blip r:embed="rId2" cstate="print"/>
          <a:srcRect t="64981" b="23563"/>
          <a:stretch>
            <a:fillRect/>
          </a:stretch>
        </p:blipFill>
        <p:spPr>
          <a:xfrm>
            <a:off x="0" y="6288112"/>
            <a:ext cx="9144000" cy="620688"/>
          </a:xfrm>
          <a:prstGeom prst="rect">
            <a:avLst/>
          </a:prstGeom>
        </p:spPr>
      </p:pic>
    </p:spTree>
    <p:extLst>
      <p:ext uri="{BB962C8B-B14F-4D97-AF65-F5344CB8AC3E}">
        <p14:creationId xmlns:p14="http://schemas.microsoft.com/office/powerpoint/2010/main" val="2900375500"/>
      </p:ext>
    </p:extLst>
  </p:cSld>
  <p:clrMapOvr>
    <a:masterClrMapping/>
  </p:clrMapOvr>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430</Words>
  <Application>Microsoft Office PowerPoint</Application>
  <PresentationFormat>Prezentácia na obrazovke (4:3)</PresentationFormat>
  <Paragraphs>22</Paragraphs>
  <Slides>3</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3</vt:i4>
      </vt:variant>
    </vt:vector>
  </HeadingPairs>
  <TitlesOfParts>
    <vt:vector size="8" baseType="lpstr">
      <vt:lpstr>Algerian</vt:lpstr>
      <vt:lpstr>Arial</vt:lpstr>
      <vt:lpstr>Calibri</vt:lpstr>
      <vt:lpstr>Gill Sans MT</vt:lpstr>
      <vt:lpstr>Motív Office</vt:lpstr>
      <vt:lpstr>Danube Region Strategy</vt:lpstr>
      <vt:lpstr>WPT1 Policy development</vt:lpstr>
      <vt:lpstr>Problems and risks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Danube Region Strategy</dc:title>
  <dc:creator>jan.petras</dc:creator>
  <cp:lastModifiedBy>ari sz</cp:lastModifiedBy>
  <cp:revision>7</cp:revision>
  <dcterms:created xsi:type="dcterms:W3CDTF">2020-06-22T13:31:23Z</dcterms:created>
  <dcterms:modified xsi:type="dcterms:W3CDTF">2020-11-16T16:40:32Z</dcterms:modified>
</cp:coreProperties>
</file>